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62" r:id="rId5"/>
    <p:sldId id="263" r:id="rId6"/>
    <p:sldId id="261" r:id="rId7"/>
    <p:sldId id="260" r:id="rId8"/>
    <p:sldId id="259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Basso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Foglio1!$A$2:$A$22</c:f>
              <c:strCache>
                <c:ptCount val="21"/>
                <c:pt idx="0">
                  <c:v>Servizi sociali</c:v>
                </c:pt>
                <c:pt idx="1">
                  <c:v>Prof. Sanitarie</c:v>
                </c:pt>
                <c:pt idx="2">
                  <c:v>Programmatori</c:v>
                </c:pt>
                <c:pt idx="3">
                  <c:v>Istruzione</c:v>
                </c:pt>
                <c:pt idx="4">
                  <c:v>Top mgmt</c:v>
                </c:pt>
                <c:pt idx="5">
                  <c:v>Prof. Sportive</c:v>
                </c:pt>
                <c:pt idx="6">
                  <c:v>Ingegneria</c:v>
                </c:pt>
                <c:pt idx="7">
                  <c:v>Ricerca</c:v>
                </c:pt>
                <c:pt idx="8">
                  <c:v>Sorveglianza</c:v>
                </c:pt>
                <c:pt idx="9">
                  <c:v>Prof. Giuridiche</c:v>
                </c:pt>
                <c:pt idx="10">
                  <c:v>Management</c:v>
                </c:pt>
                <c:pt idx="11">
                  <c:v>Altre Sanitarie</c:v>
                </c:pt>
                <c:pt idx="12">
                  <c:v>Servizi alla persona</c:v>
                </c:pt>
                <c:pt idx="13">
                  <c:v>Trasporti</c:v>
                </c:pt>
                <c:pt idx="14">
                  <c:v>Commercio</c:v>
                </c:pt>
                <c:pt idx="15">
                  <c:v>Sett. Mec/Elettr</c:v>
                </c:pt>
                <c:pt idx="16">
                  <c:v>Servizi alimentari</c:v>
                </c:pt>
                <c:pt idx="17">
                  <c:v>Amministr. E Contabile</c:v>
                </c:pt>
                <c:pt idx="18">
                  <c:v>Agricoltura</c:v>
                </c:pt>
                <c:pt idx="19">
                  <c:v>Costruzioni</c:v>
                </c:pt>
                <c:pt idx="20">
                  <c:v>Trasformazione</c:v>
                </c:pt>
              </c:strCache>
            </c:strRef>
          </c:cat>
          <c:val>
            <c:numRef>
              <c:f>Foglio1!$B$2:$B$22</c:f>
              <c:numCache>
                <c:formatCode>General</c:formatCode>
                <c:ptCount val="21"/>
                <c:pt idx="0">
                  <c:v>100</c:v>
                </c:pt>
                <c:pt idx="1">
                  <c:v>89</c:v>
                </c:pt>
                <c:pt idx="2">
                  <c:v>86</c:v>
                </c:pt>
                <c:pt idx="3">
                  <c:v>85</c:v>
                </c:pt>
                <c:pt idx="4">
                  <c:v>83</c:v>
                </c:pt>
                <c:pt idx="5">
                  <c:v>82</c:v>
                </c:pt>
                <c:pt idx="6">
                  <c:v>76</c:v>
                </c:pt>
                <c:pt idx="7">
                  <c:v>74</c:v>
                </c:pt>
                <c:pt idx="8">
                  <c:v>71</c:v>
                </c:pt>
                <c:pt idx="9">
                  <c:v>57</c:v>
                </c:pt>
                <c:pt idx="10">
                  <c:v>47</c:v>
                </c:pt>
                <c:pt idx="11">
                  <c:v>43</c:v>
                </c:pt>
                <c:pt idx="12">
                  <c:v>41</c:v>
                </c:pt>
                <c:pt idx="13">
                  <c:v>29</c:v>
                </c:pt>
                <c:pt idx="14">
                  <c:v>26</c:v>
                </c:pt>
                <c:pt idx="15">
                  <c:v>19</c:v>
                </c:pt>
                <c:pt idx="16">
                  <c:v>15</c:v>
                </c:pt>
                <c:pt idx="17">
                  <c:v>11</c:v>
                </c:pt>
                <c:pt idx="18">
                  <c:v>10</c:v>
                </c:pt>
                <c:pt idx="19">
                  <c:v>10</c:v>
                </c:pt>
                <c:pt idx="20">
                  <c:v>9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Medio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cat>
            <c:strRef>
              <c:f>Foglio1!$A$2:$A$22</c:f>
              <c:strCache>
                <c:ptCount val="21"/>
                <c:pt idx="0">
                  <c:v>Servizi sociali</c:v>
                </c:pt>
                <c:pt idx="1">
                  <c:v>Prof. Sanitarie</c:v>
                </c:pt>
                <c:pt idx="2">
                  <c:v>Programmatori</c:v>
                </c:pt>
                <c:pt idx="3">
                  <c:v>Istruzione</c:v>
                </c:pt>
                <c:pt idx="4">
                  <c:v>Top mgmt</c:v>
                </c:pt>
                <c:pt idx="5">
                  <c:v>Prof. Sportive</c:v>
                </c:pt>
                <c:pt idx="6">
                  <c:v>Ingegneria</c:v>
                </c:pt>
                <c:pt idx="7">
                  <c:v>Ricerca</c:v>
                </c:pt>
                <c:pt idx="8">
                  <c:v>Sorveglianza</c:v>
                </c:pt>
                <c:pt idx="9">
                  <c:v>Prof. Giuridiche</c:v>
                </c:pt>
                <c:pt idx="10">
                  <c:v>Management</c:v>
                </c:pt>
                <c:pt idx="11">
                  <c:v>Altre Sanitarie</c:v>
                </c:pt>
                <c:pt idx="12">
                  <c:v>Servizi alla persona</c:v>
                </c:pt>
                <c:pt idx="13">
                  <c:v>Trasporti</c:v>
                </c:pt>
                <c:pt idx="14">
                  <c:v>Commercio</c:v>
                </c:pt>
                <c:pt idx="15">
                  <c:v>Sett. Mec/Elettr</c:v>
                </c:pt>
                <c:pt idx="16">
                  <c:v>Servizi alimentari</c:v>
                </c:pt>
                <c:pt idx="17">
                  <c:v>Amministr. E Contabile</c:v>
                </c:pt>
                <c:pt idx="18">
                  <c:v>Agricoltura</c:v>
                </c:pt>
                <c:pt idx="19">
                  <c:v>Costruzioni</c:v>
                </c:pt>
                <c:pt idx="20">
                  <c:v>Trasformazione</c:v>
                </c:pt>
              </c:strCache>
            </c:strRef>
          </c:cat>
          <c:val>
            <c:numRef>
              <c:f>Foglio1!$C$2:$C$22</c:f>
              <c:numCache>
                <c:formatCode>General</c:formatCode>
                <c:ptCount val="21"/>
                <c:pt idx="0">
                  <c:v>0</c:v>
                </c:pt>
                <c:pt idx="1">
                  <c:v>4</c:v>
                </c:pt>
                <c:pt idx="2">
                  <c:v>7</c:v>
                </c:pt>
                <c:pt idx="3">
                  <c:v>15</c:v>
                </c:pt>
                <c:pt idx="4">
                  <c:v>10</c:v>
                </c:pt>
                <c:pt idx="5">
                  <c:v>9</c:v>
                </c:pt>
                <c:pt idx="6">
                  <c:v>9</c:v>
                </c:pt>
                <c:pt idx="7">
                  <c:v>17</c:v>
                </c:pt>
                <c:pt idx="8">
                  <c:v>12</c:v>
                </c:pt>
                <c:pt idx="9">
                  <c:v>14</c:v>
                </c:pt>
                <c:pt idx="10">
                  <c:v>13</c:v>
                </c:pt>
                <c:pt idx="11">
                  <c:v>43</c:v>
                </c:pt>
                <c:pt idx="12">
                  <c:v>30</c:v>
                </c:pt>
                <c:pt idx="13">
                  <c:v>17</c:v>
                </c:pt>
                <c:pt idx="14">
                  <c:v>7</c:v>
                </c:pt>
                <c:pt idx="15">
                  <c:v>45</c:v>
                </c:pt>
                <c:pt idx="16">
                  <c:v>23</c:v>
                </c:pt>
                <c:pt idx="17">
                  <c:v>13</c:v>
                </c:pt>
                <c:pt idx="18">
                  <c:v>30</c:v>
                </c:pt>
                <c:pt idx="19">
                  <c:v>38</c:v>
                </c:pt>
                <c:pt idx="20">
                  <c:v>23</c:v>
                </c:pt>
              </c:numCache>
            </c:numRef>
          </c:val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Alto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Foglio1!$A$2:$A$22</c:f>
              <c:strCache>
                <c:ptCount val="21"/>
                <c:pt idx="0">
                  <c:v>Servizi sociali</c:v>
                </c:pt>
                <c:pt idx="1">
                  <c:v>Prof. Sanitarie</c:v>
                </c:pt>
                <c:pt idx="2">
                  <c:v>Programmatori</c:v>
                </c:pt>
                <c:pt idx="3">
                  <c:v>Istruzione</c:v>
                </c:pt>
                <c:pt idx="4">
                  <c:v>Top mgmt</c:v>
                </c:pt>
                <c:pt idx="5">
                  <c:v>Prof. Sportive</c:v>
                </c:pt>
                <c:pt idx="6">
                  <c:v>Ingegneria</c:v>
                </c:pt>
                <c:pt idx="7">
                  <c:v>Ricerca</c:v>
                </c:pt>
                <c:pt idx="8">
                  <c:v>Sorveglianza</c:v>
                </c:pt>
                <c:pt idx="9">
                  <c:v>Prof. Giuridiche</c:v>
                </c:pt>
                <c:pt idx="10">
                  <c:v>Management</c:v>
                </c:pt>
                <c:pt idx="11">
                  <c:v>Altre Sanitarie</c:v>
                </c:pt>
                <c:pt idx="12">
                  <c:v>Servizi alla persona</c:v>
                </c:pt>
                <c:pt idx="13">
                  <c:v>Trasporti</c:v>
                </c:pt>
                <c:pt idx="14">
                  <c:v>Commercio</c:v>
                </c:pt>
                <c:pt idx="15">
                  <c:v>Sett. Mec/Elettr</c:v>
                </c:pt>
                <c:pt idx="16">
                  <c:v>Servizi alimentari</c:v>
                </c:pt>
                <c:pt idx="17">
                  <c:v>Amministr. E Contabile</c:v>
                </c:pt>
                <c:pt idx="18">
                  <c:v>Agricoltura</c:v>
                </c:pt>
                <c:pt idx="19">
                  <c:v>Costruzioni</c:v>
                </c:pt>
                <c:pt idx="20">
                  <c:v>Trasformazione</c:v>
                </c:pt>
              </c:strCache>
            </c:strRef>
          </c:cat>
          <c:val>
            <c:numRef>
              <c:f>Foglio1!$D$2:$D$22</c:f>
              <c:numCache>
                <c:formatCode>General</c:formatCode>
                <c:ptCount val="21"/>
                <c:pt idx="0">
                  <c:v>0</c:v>
                </c:pt>
                <c:pt idx="1">
                  <c:v>7</c:v>
                </c:pt>
                <c:pt idx="2">
                  <c:v>7</c:v>
                </c:pt>
                <c:pt idx="3">
                  <c:v>0</c:v>
                </c:pt>
                <c:pt idx="4">
                  <c:v>7</c:v>
                </c:pt>
                <c:pt idx="5">
                  <c:v>9</c:v>
                </c:pt>
                <c:pt idx="6">
                  <c:v>15</c:v>
                </c:pt>
                <c:pt idx="7">
                  <c:v>9</c:v>
                </c:pt>
                <c:pt idx="8">
                  <c:v>18</c:v>
                </c:pt>
                <c:pt idx="9">
                  <c:v>29</c:v>
                </c:pt>
                <c:pt idx="10">
                  <c:v>40</c:v>
                </c:pt>
                <c:pt idx="11">
                  <c:v>14</c:v>
                </c:pt>
                <c:pt idx="12">
                  <c:v>30</c:v>
                </c:pt>
                <c:pt idx="13">
                  <c:v>54</c:v>
                </c:pt>
                <c:pt idx="14">
                  <c:v>67</c:v>
                </c:pt>
                <c:pt idx="15">
                  <c:v>36</c:v>
                </c:pt>
                <c:pt idx="16">
                  <c:v>62</c:v>
                </c:pt>
                <c:pt idx="17">
                  <c:v>76</c:v>
                </c:pt>
                <c:pt idx="18">
                  <c:v>60</c:v>
                </c:pt>
                <c:pt idx="19">
                  <c:v>52</c:v>
                </c:pt>
                <c:pt idx="20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961048"/>
        <c:axId val="212961440"/>
        <c:axId val="0"/>
      </c:bar3DChart>
      <c:catAx>
        <c:axId val="212961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961440"/>
        <c:crosses val="autoZero"/>
        <c:auto val="1"/>
        <c:lblAlgn val="ctr"/>
        <c:lblOffset val="100"/>
        <c:noMultiLvlLbl val="0"/>
      </c:catAx>
      <c:valAx>
        <c:axId val="21296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961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2353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237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816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1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4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7952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847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6781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379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5371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586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71349-6B1C-47A5-9F30-F8794937F0B6}" type="datetimeFigureOut">
              <a:rPr lang="it-IT" smtClean="0"/>
              <a:t>10/03/2015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15082-FCA3-4876-A963-A28F440423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246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mailto:riannone@unisa.i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Progettazione e gestione degli Impianti Industriali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Parte 2</a:t>
            </a:r>
          </a:p>
          <a:p>
            <a:r>
              <a:rPr lang="it-IT" dirty="0" smtClean="0"/>
              <a:t>Raffaele </a:t>
            </a:r>
            <a:r>
              <a:rPr lang="it-IT" dirty="0" err="1" smtClean="0"/>
              <a:t>Iannone</a:t>
            </a:r>
            <a:endParaRPr lang="it-IT" dirty="0" smtClean="0"/>
          </a:p>
          <a:p>
            <a:r>
              <a:rPr lang="it-IT" dirty="0" smtClean="0"/>
              <a:t>Semestre II – Anno 2015</a:t>
            </a:r>
          </a:p>
        </p:txBody>
      </p:sp>
    </p:spTree>
    <p:extLst>
      <p:ext uri="{BB962C8B-B14F-4D97-AF65-F5344CB8AC3E}">
        <p14:creationId xmlns:p14="http://schemas.microsoft.com/office/powerpoint/2010/main" val="1452114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Rischio Internet e Automazione</a:t>
            </a:r>
            <a:endParaRPr lang="it-IT" dirty="0"/>
          </a:p>
        </p:txBody>
      </p:sp>
      <p:graphicFrame>
        <p:nvGraphicFramePr>
          <p:cNvPr id="14" name="Segnaposto contenuto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71431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6490365" y="6525344"/>
            <a:ext cx="219643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50" i="1" dirty="0" smtClean="0"/>
              <a:t>Fonte: Panorama 24 settembre 2014</a:t>
            </a:r>
            <a:endParaRPr lang="it-IT" sz="1050" i="1" dirty="0"/>
          </a:p>
        </p:txBody>
      </p:sp>
    </p:spTree>
    <p:extLst>
      <p:ext uri="{BB962C8B-B14F-4D97-AF65-F5344CB8AC3E}">
        <p14:creationId xmlns:p14="http://schemas.microsoft.com/office/powerpoint/2010/main" val="3266428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Quiz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truck transporting 3D flat TVs from Luxemburg to Marseille is half full. The truck stops in Paris and adds another 9 TVs of the same model and now the truck has only 1/8 of capacity free.</a:t>
            </a:r>
          </a:p>
          <a:p>
            <a:pPr marL="0" indent="0">
              <a:buNone/>
            </a:pPr>
            <a:r>
              <a:rPr lang="en-US" dirty="0" smtClean="0"/>
              <a:t>What is the capacity (in number of TVs) that the truck could </a:t>
            </a:r>
            <a:r>
              <a:rPr lang="en-US" smtClean="0"/>
              <a:t>carry?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2354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Programma - Guida dello Studente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231"/>
          <a:stretch/>
        </p:blipFill>
        <p:spPr>
          <a:xfrm>
            <a:off x="467544" y="1700809"/>
            <a:ext cx="8316416" cy="462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91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Valutazione corso </a:t>
            </a:r>
            <a:r>
              <a:rPr lang="it-IT" sz="2800" dirty="0" smtClean="0"/>
              <a:t>(1/2)</a:t>
            </a:r>
            <a:endParaRPr lang="it-IT" sz="28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837513"/>
              </p:ext>
            </p:extLst>
          </p:nvPr>
        </p:nvGraphicFramePr>
        <p:xfrm>
          <a:off x="457200" y="1700808"/>
          <a:ext cx="8229600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0388"/>
                <a:gridCol w="906404"/>
                <a:gridCol w="906404"/>
                <a:gridCol w="906404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Quesito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1. Il carico di studio degli insegnamenti ufficialmente previsti nel  periodo di riferimento (bimestre, trimestre, semestre) è accettabile?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44</a:t>
                      </a:r>
                    </a:p>
                    <a:p>
                      <a:pPr algn="ctr"/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86.2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2. L'organizzazione complessiva (orario, esami intermedi e finali) degli insegnamenti  ufficialmente previsti nel periodo di riferimento  (bimestre, trimestre, semestre) è accettabile?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57</a:t>
                      </a:r>
                    </a:p>
                    <a:p>
                      <a:pPr algn="ctr"/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100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3. Le modalità di esame sono state definite in modo chiaro?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93.5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4. Gli orari  di svolgimento dell' attività didattica sono  rispettati?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72.5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5. Il personale docente è effettivamente reperibile per chiarimenti e spiegazioni?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83.2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6. Le conoscenze preliminari  da me possedute sono risultate sufficienti per la comprensione degli argomenti trattati?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80.2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7. Il docente stimola/motiva l' interesse verso la disciplina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93.3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73.7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8. Il docente espone gli argomenti in modo chiaro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74.2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9. Il docente è presente a lezione?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10. Le singole lezioni sono coerenti rispetto al programma?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79.5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167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Valutazione corso </a:t>
            </a:r>
            <a:r>
              <a:rPr lang="it-IT" sz="2800" dirty="0" smtClean="0"/>
              <a:t>(2/2)</a:t>
            </a:r>
            <a:endParaRPr lang="it-IT" sz="28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9229374"/>
              </p:ext>
            </p:extLst>
          </p:nvPr>
        </p:nvGraphicFramePr>
        <p:xfrm>
          <a:off x="467544" y="1844824"/>
          <a:ext cx="8229600" cy="442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0388"/>
                <a:gridCol w="906404"/>
                <a:gridCol w="906404"/>
                <a:gridCol w="906404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Quesito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2014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11. Il carico di studio richiesto da questo insegnamento è proporzionato ai crediti assegnati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57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96.7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80.7</a:t>
                      </a:r>
                      <a:endParaRPr lang="it-IT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12. Il materiale didattico (indicato o fornito) è adeguato per lo studio della materia?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58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79.3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74.2</a:t>
                      </a:r>
                      <a:endParaRPr lang="it-IT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13. Le attività didattiche integrative (esercitazioni, laboratori, seminari) sono utili ai fini dell' apprendimento? (se non  sono previste attività didattiche integrative rispondere non  previste)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58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83.3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72.5</a:t>
                      </a:r>
                      <a:endParaRPr lang="it-IT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14. Le aule in cui si svolgono le lezioni sono adeguate? (si vede, si sente, si trova posto)?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81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96.7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  <a:endParaRPr lang="it-IT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15. I locali e le attrezzature per le attività didattiche integrative (esercitazioni, laboratori, seminari) sono adeguati? (se non sono previste attività didattiche integrative, rispondete non previste)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16. Sono interessato agli argomenti di questo insegnamento? (indipendentemente da come è stato svolto)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45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83.9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75</a:t>
                      </a:r>
                      <a:endParaRPr lang="it-IT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17. Sono complessivamente soddisfatto di come è stato svolto questo insegnamento?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45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96.6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77</a:t>
                      </a:r>
                      <a:endParaRPr lang="it-IT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17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Contatti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Email: </a:t>
            </a:r>
            <a:r>
              <a:rPr lang="it-IT" dirty="0" smtClean="0">
                <a:hlinkClick r:id="rId2"/>
              </a:rPr>
              <a:t>riannone@unisa.it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Studio: 359 – Terzo piano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Tel.: 089 96 4004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Ricevimento: appuntamento (mar/</a:t>
            </a:r>
            <a:r>
              <a:rPr lang="it-IT" dirty="0" err="1" smtClean="0"/>
              <a:t>gio</a:t>
            </a:r>
            <a:r>
              <a:rPr lang="it-IT" dirty="0" smtClean="0"/>
              <a:t> - 15-16)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4700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Percentuale iscritti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06" y="1412776"/>
            <a:ext cx="5765626" cy="5073751"/>
          </a:xfrm>
        </p:spPr>
      </p:pic>
      <p:sp>
        <p:nvSpPr>
          <p:cNvPr id="5" name="CasellaDiTesto 4"/>
          <p:cNvSpPr txBox="1"/>
          <p:nvPr/>
        </p:nvSpPr>
        <p:spPr>
          <a:xfrm>
            <a:off x="5652120" y="3717032"/>
            <a:ext cx="31987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Immatricolazioni </a:t>
            </a:r>
            <a:r>
              <a:rPr lang="it-IT" sz="1400" dirty="0"/>
              <a:t>per area disciplinare - A.A. 2009/2010 (valori percentuali)</a:t>
            </a:r>
          </a:p>
          <a:p>
            <a:r>
              <a:rPr lang="it-IT" sz="1400" dirty="0"/>
              <a:t>Fonte: elaborazione dati MIUR, 2011</a:t>
            </a:r>
          </a:p>
        </p:txBody>
      </p:sp>
    </p:spTree>
    <p:extLst>
      <p:ext uri="{BB962C8B-B14F-4D97-AF65-F5344CB8AC3E}">
        <p14:creationId xmlns:p14="http://schemas.microsoft.com/office/powerpoint/2010/main" val="4179221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Occupazione a 3 anni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88840"/>
            <a:ext cx="6701730" cy="4262300"/>
          </a:xfrm>
        </p:spPr>
      </p:pic>
      <p:sp>
        <p:nvSpPr>
          <p:cNvPr id="5" name="CasellaDiTesto 4"/>
          <p:cNvSpPr txBox="1"/>
          <p:nvPr/>
        </p:nvSpPr>
        <p:spPr>
          <a:xfrm>
            <a:off x="467544" y="594928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Occupati a 3 anni dalla laurea per gruppo disciplinare (valori percentuali) </a:t>
            </a:r>
          </a:p>
          <a:p>
            <a:r>
              <a:rPr lang="it-IT" sz="1400" dirty="0"/>
              <a:t>Fonte: elaborazione dati </a:t>
            </a:r>
            <a:r>
              <a:rPr lang="it-IT" sz="1400" dirty="0" err="1"/>
              <a:t>AlmaLaurea</a:t>
            </a:r>
            <a:r>
              <a:rPr lang="it-IT" sz="1400" dirty="0"/>
              <a:t>, 2012</a:t>
            </a:r>
          </a:p>
        </p:txBody>
      </p:sp>
    </p:spTree>
    <p:extLst>
      <p:ext uri="{BB962C8B-B14F-4D97-AF65-F5344CB8AC3E}">
        <p14:creationId xmlns:p14="http://schemas.microsoft.com/office/powerpoint/2010/main" val="2684029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Retribuzione netta a 10 anni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379652"/>
            <a:ext cx="7344816" cy="5361716"/>
          </a:xfrm>
        </p:spPr>
      </p:pic>
      <p:sp>
        <p:nvSpPr>
          <p:cNvPr id="5" name="Rettangolo 4"/>
          <p:cNvSpPr/>
          <p:nvPr/>
        </p:nvSpPr>
        <p:spPr>
          <a:xfrm>
            <a:off x="6228184" y="3645024"/>
            <a:ext cx="25202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/>
              <a:t>Guadagno mensile netto a 10 anni dalla laurea per gruppo disciplinare (in Euro) </a:t>
            </a:r>
          </a:p>
          <a:p>
            <a:r>
              <a:rPr lang="it-IT" sz="1400" dirty="0"/>
              <a:t>Fonte: elaborazione dati </a:t>
            </a:r>
            <a:r>
              <a:rPr lang="it-IT" sz="1400" dirty="0" err="1"/>
              <a:t>AlmaLaurea</a:t>
            </a:r>
            <a:r>
              <a:rPr lang="it-IT" sz="1400" dirty="0"/>
              <a:t>, 2012</a:t>
            </a:r>
          </a:p>
        </p:txBody>
      </p:sp>
    </p:spTree>
    <p:extLst>
      <p:ext uri="{BB962C8B-B14F-4D97-AF65-F5344CB8AC3E}">
        <p14:creationId xmlns:p14="http://schemas.microsoft.com/office/powerpoint/2010/main" val="1619910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098253"/>
              </p:ext>
            </p:extLst>
          </p:nvPr>
        </p:nvGraphicFramePr>
        <p:xfrm>
          <a:off x="1763688" y="260648"/>
          <a:ext cx="5400599" cy="648071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68593"/>
                <a:gridCol w="916003"/>
                <a:gridCol w="916003"/>
              </a:tblGrid>
              <a:tr h="223473">
                <a:tc>
                  <a:txBody>
                    <a:bodyPr/>
                    <a:lstStyle/>
                    <a:p>
                      <a:pPr algn="ctr" fontAlgn="b"/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Stipendio (k€/anno)</a:t>
                      </a:r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Profilo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Min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Max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1"/>
                    </a:solidFill>
                  </a:tcPr>
                </a:tc>
              </a:tr>
              <a:tr h="223473">
                <a:tc>
                  <a:txBody>
                    <a:bodyPr/>
                    <a:lstStyle/>
                    <a:p>
                      <a:pPr marL="0" indent="0" algn="l" fontAlgn="b">
                        <a:tabLst>
                          <a:tab pos="0" algn="l"/>
                        </a:tabLst>
                      </a:pPr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Ing. R&amp;D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30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60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. Qualità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35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60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. Trasporti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35 </a:t>
                      </a:r>
                      <a:endParaRPr lang="it-IT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60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Ing. Ambientale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35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65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Deposito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35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65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Site manager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40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65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Piattaforma logistica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35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80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Manutenzione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40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80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Metodi e Processi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55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80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Planning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35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90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Demand</a:t>
                      </a:r>
                      <a:r>
                        <a:rPr lang="it-IT" sz="1400" u="none" strike="noStrike" dirty="0">
                          <a:effectLst/>
                        </a:rPr>
                        <a:t> </a:t>
                      </a:r>
                      <a:r>
                        <a:rPr lang="it-IT" sz="1400" u="none" strike="noStrike" dirty="0" err="1">
                          <a:effectLst/>
                        </a:rPr>
                        <a:t>planner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35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90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. Ufficio progetti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35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90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Direttore qualità</a:t>
                      </a:r>
                      <a:endParaRPr lang="it-IT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50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95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Produzione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35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Lean manufacturing manager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40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Direttore logistica distributiva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40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Resp. Acquisti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45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err="1">
                          <a:effectLst/>
                        </a:rPr>
                        <a:t>Resp</a:t>
                      </a:r>
                      <a:r>
                        <a:rPr lang="it-IT" sz="1400" u="none" strike="noStrike" dirty="0">
                          <a:effectLst/>
                        </a:rPr>
                        <a:t>. Logistica di stabilimento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40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105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Group </a:t>
                      </a:r>
                      <a:r>
                        <a:rPr lang="it-IT" sz="1400" u="none" strike="noStrike" dirty="0" err="1">
                          <a:effectLst/>
                        </a:rPr>
                        <a:t>logistics</a:t>
                      </a:r>
                      <a:r>
                        <a:rPr lang="it-IT" sz="1400" u="none" strike="noStrike" dirty="0">
                          <a:effectLst/>
                        </a:rPr>
                        <a:t> </a:t>
                      </a:r>
                      <a:r>
                        <a:rPr lang="it-IT" sz="1400" u="none" strike="noStrike" dirty="0" err="1">
                          <a:effectLst/>
                        </a:rPr>
                        <a:t>Director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65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110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Direttore ambiente, sicurezza e igiene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45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120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Supply Chain Manager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45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125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Direttore acquisti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   75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130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Direttore tecnico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50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150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Direttore R&amp;D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  60 </a:t>
                      </a:r>
                      <a:endParaRPr lang="it-IT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150 </a:t>
                      </a:r>
                      <a:endParaRPr lang="it-IT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Supply Chain </a:t>
                      </a:r>
                      <a:r>
                        <a:rPr lang="it-IT" sz="1400" u="none" strike="noStrike" dirty="0" err="1">
                          <a:effectLst/>
                        </a:rPr>
                        <a:t>Director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85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150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Direttore di stabilimento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60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160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  <a:tr h="22347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Direttore delle </a:t>
                      </a:r>
                      <a:r>
                        <a:rPr lang="it-IT" sz="1400" u="none" strike="noStrike" dirty="0" err="1">
                          <a:effectLst/>
                        </a:rPr>
                        <a:t>operations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              80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           200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03" marR="7803" marT="78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8481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</TotalTime>
  <Words>763</Words>
  <Application>Microsoft Office PowerPoint</Application>
  <PresentationFormat>Presentazione su schermo (4:3)</PresentationFormat>
  <Paragraphs>191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di Office</vt:lpstr>
      <vt:lpstr>Progettazione e gestione degli Impianti Industriali</vt:lpstr>
      <vt:lpstr>Programma - Guida dello Studente</vt:lpstr>
      <vt:lpstr>Valutazione corso (1/2)</vt:lpstr>
      <vt:lpstr>Valutazione corso (2/2)</vt:lpstr>
      <vt:lpstr>Contatti</vt:lpstr>
      <vt:lpstr>Percentuale iscritti</vt:lpstr>
      <vt:lpstr>Occupazione a 3 anni</vt:lpstr>
      <vt:lpstr>Retribuzione netta a 10 anni</vt:lpstr>
      <vt:lpstr>Presentazione standard di PowerPoint</vt:lpstr>
      <vt:lpstr>Rischio Internet e Automazione</vt:lpstr>
      <vt:lpstr>Quiz</vt:lpstr>
    </vt:vector>
  </TitlesOfParts>
  <Company>prova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Progettazione e gestione degli Impianti Industriali</dc:title>
  <dc:creator>Raffaele Iannone</dc:creator>
  <cp:lastModifiedBy>Raffaele Iannone</cp:lastModifiedBy>
  <cp:revision>21</cp:revision>
  <dcterms:created xsi:type="dcterms:W3CDTF">2013-03-04T22:24:14Z</dcterms:created>
  <dcterms:modified xsi:type="dcterms:W3CDTF">2015-03-10T09:35:54Z</dcterms:modified>
</cp:coreProperties>
</file>